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0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0" d="100"/>
          <a:sy n="90" d="100"/>
        </p:scale>
        <p:origin x="39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da-DK" altLang="da-D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da-DK" altLang="da-DK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teksttypografierne i masteren</a:t>
            </a:r>
          </a:p>
          <a:p>
            <a:pPr lvl="1"/>
            <a:r>
              <a:rPr lang="da-DK" altLang="da-DK" smtClean="0"/>
              <a:t>Andet niveau</a:t>
            </a:r>
          </a:p>
          <a:p>
            <a:pPr lvl="2"/>
            <a:r>
              <a:rPr lang="da-DK" altLang="da-DK" smtClean="0"/>
              <a:t>Tredje niveau</a:t>
            </a:r>
          </a:p>
          <a:p>
            <a:pPr lvl="3"/>
            <a:r>
              <a:rPr lang="da-DK" altLang="da-DK" smtClean="0"/>
              <a:t>Fjerde niveau</a:t>
            </a:r>
          </a:p>
          <a:p>
            <a:pPr lvl="4"/>
            <a:r>
              <a:rPr lang="da-DK" altLang="da-DK" smtClean="0"/>
              <a:t>Femte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da-DK" altLang="da-D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74525D4-C7A0-4F88-9DAD-C0E24FDB7969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76773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525D4-C7A0-4F88-9DAD-C0E24FDB7969}" type="slidenum">
              <a:rPr lang="da-DK" altLang="da-DK" smtClean="0"/>
              <a:pPr/>
              <a:t>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56821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altLang="da-DK" noProof="0" smtClean="0"/>
              <a:t>Klik for at redigere i master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da-DK" altLang="da-DK" noProof="0" smtClean="0"/>
              <a:t>Klik for at redigere i master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320801" y="6248400"/>
            <a:ext cx="2182284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983567" y="6248400"/>
            <a:ext cx="5281084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da-DK" altLang="da-DK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935634" y="6248400"/>
            <a:ext cx="1748367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392E28-B984-450B-BFF5-9E627851EBE2}" type="slidenum">
              <a:rPr lang="da-DK" altLang="da-DK"/>
              <a:pPr/>
              <a:t>‹nr.›</a:t>
            </a:fld>
            <a:endParaRPr lang="da-DK" altLang="da-DK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508000" cy="68580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 sz="240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 rot="-5400000">
            <a:off x="-2715455" y="3219064"/>
            <a:ext cx="58097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1200"/>
              <a:t>Paul-Frederik Bach       http://pfbach.dk/      +45 75 56 26 41       mail@pfbach.dk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A1C86-EE3E-483F-94F8-8B55F0DDA92C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5528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FA13D-0EB1-4679-8310-BA7BD00115D4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556782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60166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1576917" y="1447801"/>
            <a:ext cx="10363200" cy="4684713"/>
          </a:xfrm>
        </p:spPr>
        <p:txBody>
          <a:bodyPr/>
          <a:lstStyle/>
          <a:p>
            <a:r>
              <a:rPr lang="da-DK" smtClean="0"/>
              <a:t>Klik på ikonet for at tilføje en tabel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52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5720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653BB31-9FD4-419D-B56C-D657BCC5BA1D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39594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597BE-6909-4124-9B0A-398FEDA1157D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4408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18AE4-8D0B-4B6B-AF3F-DC1CEFFA7577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7977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576917" y="1447801"/>
            <a:ext cx="5080000" cy="468471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860117" y="1447801"/>
            <a:ext cx="5080000" cy="468471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50227-ED66-4617-BE38-4F74088E6AD2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58698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1C5FC-1B17-4BFC-9492-E905FDD933D9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9207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07841-C74A-4883-83EA-F45B8D0C0BA3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1417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132D6-C970-4D3C-A7F3-FD6F45975C98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6117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D6ABA-4C3D-40FC-B5C6-DED2344C3AA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24552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778A6-7BB5-49F5-A5F0-4D4A0C70727A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72781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titeltypografi i masteren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1447801"/>
            <a:ext cx="10363200" cy="46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Klik for at redigere teksttypografierne i masteren</a:t>
            </a:r>
          </a:p>
          <a:p>
            <a:pPr lvl="1"/>
            <a:r>
              <a:rPr lang="da-DK" altLang="da-DK" dirty="0" smtClean="0"/>
              <a:t>Andet niveau</a:t>
            </a:r>
          </a:p>
          <a:p>
            <a:pPr lvl="2"/>
            <a:r>
              <a:rPr lang="da-DK" altLang="da-DK" dirty="0" smtClean="0"/>
              <a:t>Tredje niveau</a:t>
            </a:r>
          </a:p>
          <a:p>
            <a:pPr lvl="3"/>
            <a:r>
              <a:rPr lang="da-DK" altLang="da-DK" dirty="0" smtClean="0"/>
              <a:t>Fjerde niveau</a:t>
            </a:r>
          </a:p>
          <a:p>
            <a:pPr lvl="4"/>
            <a:r>
              <a:rPr lang="da-DK" altLang="da-DK" dirty="0" smtClean="0"/>
              <a:t>Femte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da-DK" altLang="da-DK" smtClean="0"/>
              <a:t>22. marts 2022</a:t>
            </a:r>
            <a:endParaRPr lang="da-DK" altLang="da-DK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a-DK" altLang="da-DK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3BC2BD-B567-4F50-AF63-2BF73C20C3A7}" type="slidenum">
              <a:rPr lang="da-DK" altLang="da-DK"/>
              <a:pPr/>
              <a:t>‹nr.›</a:t>
            </a:fld>
            <a:endParaRPr lang="da-DK" altLang="da-DK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508000" cy="68580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 sz="2400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 rot="-5400000">
            <a:off x="-2715455" y="3219064"/>
            <a:ext cx="58097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1200"/>
              <a:t>Paul-Frederik Bach       http://pfbach.dk/      +45 75 56 26 41       mail@pfbach.dk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7488" y="197400"/>
            <a:ext cx="7642276" cy="935957"/>
          </a:xfrm>
        </p:spPr>
        <p:txBody>
          <a:bodyPr/>
          <a:lstStyle/>
          <a:p>
            <a:pPr algn="ctr"/>
            <a:r>
              <a:rPr lang="da-DK" sz="3200" dirty="0" smtClean="0"/>
              <a:t>Familiehistoriens opbevaring</a:t>
            </a:r>
            <a:br>
              <a:rPr lang="da-DK" sz="3200" dirty="0" smtClean="0"/>
            </a:br>
            <a:r>
              <a:rPr lang="da-DK" dirty="0" smtClean="0"/>
              <a:t>- også på lidt længere sigt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a-DK" alt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92E28-B984-450B-BFF5-9E627851EBE2}" type="slidenum">
              <a:rPr lang="da-DK" altLang="da-DK" smtClean="0"/>
              <a:pPr/>
              <a:t>1</a:t>
            </a:fld>
            <a:endParaRPr lang="da-DK" alt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38" y="1410902"/>
            <a:ext cx="2515410" cy="482641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563206"/>
            <a:ext cx="2313684" cy="452180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94" y="1812521"/>
            <a:ext cx="2022652" cy="206084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95" y="4402124"/>
            <a:ext cx="2027410" cy="1568732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64" y="3247244"/>
            <a:ext cx="2806056" cy="2837763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4206" y="393526"/>
            <a:ext cx="2257171" cy="261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Præsentation og overlevering</a:t>
            </a:r>
            <a:endParaRPr lang="da-DK" sz="2800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0227-ED66-4617-BE38-4F74088E6AD2}" type="slidenum">
              <a:rPr lang="da-DK" altLang="da-DK" smtClean="0"/>
              <a:pPr/>
              <a:t>2</a:t>
            </a:fld>
            <a:endParaRPr lang="da-DK" altLang="da-DK"/>
          </a:p>
        </p:txBody>
      </p:sp>
      <p:sp>
        <p:nvSpPr>
          <p:cNvPr id="8" name="Tekstfelt 7"/>
          <p:cNvSpPr txBox="1"/>
          <p:nvPr/>
        </p:nvSpPr>
        <p:spPr>
          <a:xfrm>
            <a:off x="1507488" y="148478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CD-ROM?</a:t>
            </a: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4572000" y="1484784"/>
            <a:ext cx="6231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HTML-kode til Internet (nu kun afdøde aner)</a:t>
            </a:r>
            <a:endParaRPr lang="da-DK" dirty="0"/>
          </a:p>
        </p:txBody>
      </p:sp>
      <p:sp>
        <p:nvSpPr>
          <p:cNvPr id="10" name="Tekstfelt 9"/>
          <p:cNvSpPr txBox="1"/>
          <p:nvPr/>
        </p:nvSpPr>
        <p:spPr>
          <a:xfrm>
            <a:off x="6628399" y="5553475"/>
            <a:ext cx="4466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Konklusion: lav en bog på papir</a:t>
            </a:r>
            <a:endParaRPr lang="da-DK" dirty="0"/>
          </a:p>
        </p:txBody>
      </p:sp>
      <p:sp>
        <p:nvSpPr>
          <p:cNvPr id="11" name="Tekstfelt 10"/>
          <p:cNvSpPr txBox="1"/>
          <p:nvPr/>
        </p:nvSpPr>
        <p:spPr>
          <a:xfrm>
            <a:off x="6628399" y="5091810"/>
            <a:ext cx="411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Elektroniske medier forældes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989581"/>
            <a:ext cx="3916085" cy="2841651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88" y="2027935"/>
            <a:ext cx="2734048" cy="27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2817" y="275107"/>
            <a:ext cx="4569241" cy="601662"/>
          </a:xfrm>
        </p:spPr>
        <p:txBody>
          <a:bodyPr/>
          <a:lstStyle/>
          <a:p>
            <a:r>
              <a:rPr lang="da-DK" dirty="0" smtClean="0"/>
              <a:t>Ikke så meget plads i en bog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597BE-6909-4124-9B0A-398FEDA1157D}" type="slidenum">
              <a:rPr lang="da-DK" altLang="da-DK" smtClean="0"/>
              <a:pPr/>
              <a:t>3</a:t>
            </a:fld>
            <a:endParaRPr lang="da-DK" altLang="da-DK"/>
          </a:p>
        </p:txBody>
      </p:sp>
      <p:grpSp>
        <p:nvGrpSpPr>
          <p:cNvPr id="165" name="Gruppe 164"/>
          <p:cNvGrpSpPr/>
          <p:nvPr/>
        </p:nvGrpSpPr>
        <p:grpSpPr>
          <a:xfrm>
            <a:off x="4748179" y="2844852"/>
            <a:ext cx="6322189" cy="1289484"/>
            <a:chOff x="3781622" y="4011724"/>
            <a:chExt cx="6322189" cy="1289484"/>
          </a:xfrm>
        </p:grpSpPr>
        <p:sp>
          <p:nvSpPr>
            <p:cNvPr id="31" name="Ellipse 30"/>
            <p:cNvSpPr/>
            <p:nvPr/>
          </p:nvSpPr>
          <p:spPr bwMode="auto">
            <a:xfrm>
              <a:off x="7032104" y="5157192"/>
              <a:ext cx="144016" cy="14401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8" name="Ellipse 7"/>
            <p:cNvSpPr/>
            <p:nvPr/>
          </p:nvSpPr>
          <p:spPr bwMode="auto">
            <a:xfrm>
              <a:off x="3781622" y="4043311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10" name="Lige forbindelse 9"/>
            <p:cNvCxnSpPr>
              <a:stCxn id="8" idx="5"/>
              <a:endCxn id="16" idx="3"/>
            </p:cNvCxnSpPr>
            <p:nvPr/>
          </p:nvCxnSpPr>
          <p:spPr bwMode="auto">
            <a:xfrm>
              <a:off x="3904547" y="4166236"/>
              <a:ext cx="1042751" cy="3440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Ellipse 15"/>
            <p:cNvSpPr/>
            <p:nvPr/>
          </p:nvSpPr>
          <p:spPr bwMode="auto">
            <a:xfrm flipV="1">
              <a:off x="4926207" y="448921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3" name="Lige forbindelse 32"/>
            <p:cNvCxnSpPr>
              <a:endCxn id="15" idx="1"/>
            </p:cNvCxnSpPr>
            <p:nvPr/>
          </p:nvCxnSpPr>
          <p:spPr bwMode="auto">
            <a:xfrm flipV="1">
              <a:off x="5066142" y="4134649"/>
              <a:ext cx="767932" cy="3795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Ellipse 36"/>
            <p:cNvSpPr/>
            <p:nvPr/>
          </p:nvSpPr>
          <p:spPr bwMode="auto">
            <a:xfrm>
              <a:off x="7876081" y="4038700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8" name="Lige forbindelse 37"/>
            <p:cNvCxnSpPr>
              <a:stCxn id="37" idx="5"/>
              <a:endCxn id="40" idx="3"/>
            </p:cNvCxnSpPr>
            <p:nvPr/>
          </p:nvCxnSpPr>
          <p:spPr bwMode="auto">
            <a:xfrm>
              <a:off x="7999006" y="4161625"/>
              <a:ext cx="908111" cy="3486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Ellipse 38"/>
            <p:cNvSpPr/>
            <p:nvPr/>
          </p:nvSpPr>
          <p:spPr bwMode="auto">
            <a:xfrm flipV="1">
              <a:off x="9959795" y="40451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0" name="Ellipse 39"/>
            <p:cNvSpPr/>
            <p:nvPr/>
          </p:nvSpPr>
          <p:spPr bwMode="auto">
            <a:xfrm flipV="1">
              <a:off x="8886026" y="448921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41" name="Lige forbindelse 40"/>
            <p:cNvCxnSpPr/>
            <p:nvPr/>
          </p:nvCxnSpPr>
          <p:spPr bwMode="auto">
            <a:xfrm flipV="1">
              <a:off x="9025961" y="4133049"/>
              <a:ext cx="944379" cy="3811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Lige forbindelse 42"/>
            <p:cNvCxnSpPr>
              <a:stCxn id="16" idx="6"/>
            </p:cNvCxnSpPr>
            <p:nvPr/>
          </p:nvCxnSpPr>
          <p:spPr bwMode="auto">
            <a:xfrm>
              <a:off x="5070223" y="4561221"/>
              <a:ext cx="2007603" cy="59597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Lige forbindelse 44"/>
            <p:cNvCxnSpPr>
              <a:stCxn id="40" idx="1"/>
              <a:endCxn id="31" idx="7"/>
            </p:cNvCxnSpPr>
            <p:nvPr/>
          </p:nvCxnSpPr>
          <p:spPr bwMode="auto">
            <a:xfrm flipH="1">
              <a:off x="7155029" y="4612138"/>
              <a:ext cx="1752088" cy="5661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Ellipse 14"/>
            <p:cNvSpPr/>
            <p:nvPr/>
          </p:nvSpPr>
          <p:spPr bwMode="auto">
            <a:xfrm flipV="1">
              <a:off x="5812983" y="4011724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13" name="Gruppe 12"/>
          <p:cNvGrpSpPr/>
          <p:nvPr/>
        </p:nvGrpSpPr>
        <p:grpSpPr>
          <a:xfrm>
            <a:off x="3792017" y="1138651"/>
            <a:ext cx="1886551" cy="1809796"/>
            <a:chOff x="3771686" y="1654979"/>
            <a:chExt cx="1886551" cy="1809796"/>
          </a:xfrm>
        </p:grpSpPr>
        <p:cxnSp>
          <p:nvCxnSpPr>
            <p:cNvPr id="116" name="Lige forbindelse 115"/>
            <p:cNvCxnSpPr>
              <a:stCxn id="114" idx="7"/>
              <a:endCxn id="8" idx="2"/>
            </p:cNvCxnSpPr>
            <p:nvPr/>
          </p:nvCxnSpPr>
          <p:spPr bwMode="auto">
            <a:xfrm>
              <a:off x="4267950" y="2997648"/>
              <a:ext cx="459898" cy="46712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Lige forbindelse 69"/>
            <p:cNvCxnSpPr>
              <a:stCxn id="69" idx="5"/>
              <a:endCxn id="72" idx="3"/>
            </p:cNvCxnSpPr>
            <p:nvPr/>
          </p:nvCxnSpPr>
          <p:spPr bwMode="auto">
            <a:xfrm>
              <a:off x="5030648" y="2377770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Ellipse 68"/>
            <p:cNvSpPr/>
            <p:nvPr/>
          </p:nvSpPr>
          <p:spPr bwMode="auto">
            <a:xfrm>
              <a:off x="4907723" y="2254845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71" name="Ellipse 70"/>
            <p:cNvSpPr/>
            <p:nvPr/>
          </p:nvSpPr>
          <p:spPr bwMode="auto">
            <a:xfrm flipV="1">
              <a:off x="5351727" y="2254845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72" name="Ellipse 71"/>
            <p:cNvSpPr/>
            <p:nvPr/>
          </p:nvSpPr>
          <p:spPr bwMode="auto">
            <a:xfrm flipV="1">
              <a:off x="5129662" y="287472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73" name="Lige forbindelse 72"/>
            <p:cNvCxnSpPr>
              <a:stCxn id="72" idx="4"/>
              <a:endCxn id="71" idx="1"/>
            </p:cNvCxnSpPr>
            <p:nvPr/>
          </p:nvCxnSpPr>
          <p:spPr bwMode="auto">
            <a:xfrm flipV="1">
              <a:off x="5201670" y="2377770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Lige forbindelse 73"/>
            <p:cNvCxnSpPr>
              <a:stCxn id="72" idx="1"/>
            </p:cNvCxnSpPr>
            <p:nvPr/>
          </p:nvCxnSpPr>
          <p:spPr bwMode="auto">
            <a:xfrm flipH="1">
              <a:off x="4850773" y="2997648"/>
              <a:ext cx="299980" cy="3951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Lige forbindelse 110"/>
            <p:cNvCxnSpPr>
              <a:stCxn id="112" idx="5"/>
              <a:endCxn id="114" idx="3"/>
            </p:cNvCxnSpPr>
            <p:nvPr/>
          </p:nvCxnSpPr>
          <p:spPr bwMode="auto">
            <a:xfrm>
              <a:off x="4046011" y="2377770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Ellipse 111"/>
            <p:cNvSpPr/>
            <p:nvPr/>
          </p:nvSpPr>
          <p:spPr bwMode="auto">
            <a:xfrm>
              <a:off x="3923086" y="2254845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113" name="Ellipse 112"/>
            <p:cNvSpPr/>
            <p:nvPr/>
          </p:nvSpPr>
          <p:spPr bwMode="auto">
            <a:xfrm flipV="1">
              <a:off x="4367090" y="2254845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114" name="Ellipse 113"/>
            <p:cNvSpPr/>
            <p:nvPr/>
          </p:nvSpPr>
          <p:spPr bwMode="auto">
            <a:xfrm flipV="1">
              <a:off x="4145025" y="287472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cxnSp>
          <p:nvCxnSpPr>
            <p:cNvPr id="115" name="Lige forbindelse 114"/>
            <p:cNvCxnSpPr>
              <a:stCxn id="114" idx="4"/>
              <a:endCxn id="113" idx="1"/>
            </p:cNvCxnSpPr>
            <p:nvPr/>
          </p:nvCxnSpPr>
          <p:spPr bwMode="auto">
            <a:xfrm flipV="1">
              <a:off x="4217033" y="2377770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6" name="Ellipse 185"/>
            <p:cNvSpPr/>
            <p:nvPr/>
          </p:nvSpPr>
          <p:spPr bwMode="auto">
            <a:xfrm flipV="1">
              <a:off x="5514221" y="165497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187" name="Lige forbindelse 186"/>
            <p:cNvCxnSpPr>
              <a:stCxn id="71" idx="5"/>
              <a:endCxn id="186" idx="1"/>
            </p:cNvCxnSpPr>
            <p:nvPr/>
          </p:nvCxnSpPr>
          <p:spPr bwMode="auto">
            <a:xfrm flipV="1">
              <a:off x="5474652" y="1777904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Lige forbindelse 188"/>
            <p:cNvCxnSpPr>
              <a:stCxn id="190" idx="5"/>
              <a:endCxn id="71" idx="3"/>
            </p:cNvCxnSpPr>
            <p:nvPr/>
          </p:nvCxnSpPr>
          <p:spPr bwMode="auto">
            <a:xfrm>
              <a:off x="5351727" y="1797724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0" name="Ellipse 189"/>
            <p:cNvSpPr/>
            <p:nvPr/>
          </p:nvSpPr>
          <p:spPr bwMode="auto">
            <a:xfrm>
              <a:off x="5228802" y="167479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194" name="Ellipse 193"/>
            <p:cNvSpPr/>
            <p:nvPr/>
          </p:nvSpPr>
          <p:spPr bwMode="auto">
            <a:xfrm flipV="1">
              <a:off x="5049600" y="165692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195" name="Lige forbindelse 194"/>
            <p:cNvCxnSpPr>
              <a:endCxn id="194" idx="1"/>
            </p:cNvCxnSpPr>
            <p:nvPr/>
          </p:nvCxnSpPr>
          <p:spPr bwMode="auto">
            <a:xfrm flipV="1">
              <a:off x="5010031" y="1779854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6" name="Lige forbindelse 195"/>
            <p:cNvCxnSpPr>
              <a:stCxn id="197" idx="5"/>
            </p:cNvCxnSpPr>
            <p:nvPr/>
          </p:nvCxnSpPr>
          <p:spPr bwMode="auto">
            <a:xfrm>
              <a:off x="4887106" y="1799674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7" name="Ellipse 196"/>
            <p:cNvSpPr/>
            <p:nvPr/>
          </p:nvSpPr>
          <p:spPr bwMode="auto">
            <a:xfrm>
              <a:off x="4764181" y="167674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199" name="Ellipse 198"/>
            <p:cNvSpPr/>
            <p:nvPr/>
          </p:nvSpPr>
          <p:spPr bwMode="auto">
            <a:xfrm flipV="1">
              <a:off x="4534420" y="1668148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00" name="Lige forbindelse 199"/>
            <p:cNvCxnSpPr>
              <a:endCxn id="199" idx="1"/>
            </p:cNvCxnSpPr>
            <p:nvPr/>
          </p:nvCxnSpPr>
          <p:spPr bwMode="auto">
            <a:xfrm flipV="1">
              <a:off x="4494851" y="1791073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" name="Lige forbindelse 200"/>
            <p:cNvCxnSpPr>
              <a:stCxn id="202" idx="5"/>
            </p:cNvCxnSpPr>
            <p:nvPr/>
          </p:nvCxnSpPr>
          <p:spPr bwMode="auto">
            <a:xfrm>
              <a:off x="4371926" y="1810893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2" name="Ellipse 201"/>
            <p:cNvSpPr/>
            <p:nvPr/>
          </p:nvSpPr>
          <p:spPr bwMode="auto">
            <a:xfrm>
              <a:off x="4249001" y="1687968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04" name="Ellipse 203"/>
            <p:cNvSpPr/>
            <p:nvPr/>
          </p:nvSpPr>
          <p:spPr bwMode="auto">
            <a:xfrm flipV="1">
              <a:off x="4057105" y="1667927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05" name="Lige forbindelse 204"/>
            <p:cNvCxnSpPr>
              <a:endCxn id="204" idx="1"/>
            </p:cNvCxnSpPr>
            <p:nvPr/>
          </p:nvCxnSpPr>
          <p:spPr bwMode="auto">
            <a:xfrm flipV="1">
              <a:off x="4017536" y="1790852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Lige forbindelse 205"/>
            <p:cNvCxnSpPr>
              <a:stCxn id="207" idx="5"/>
            </p:cNvCxnSpPr>
            <p:nvPr/>
          </p:nvCxnSpPr>
          <p:spPr bwMode="auto">
            <a:xfrm>
              <a:off x="3894611" y="1810672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7" name="Ellipse 206"/>
            <p:cNvSpPr/>
            <p:nvPr/>
          </p:nvSpPr>
          <p:spPr bwMode="auto">
            <a:xfrm>
              <a:off x="3771686" y="1687747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238" name="Gruppe 237"/>
          <p:cNvGrpSpPr/>
          <p:nvPr/>
        </p:nvGrpSpPr>
        <p:grpSpPr>
          <a:xfrm>
            <a:off x="5823440" y="1098288"/>
            <a:ext cx="1886551" cy="1758879"/>
            <a:chOff x="2825460" y="2305523"/>
            <a:chExt cx="1886551" cy="1758879"/>
          </a:xfrm>
        </p:grpSpPr>
        <p:cxnSp>
          <p:nvCxnSpPr>
            <p:cNvPr id="239" name="Lige forbindelse 238"/>
            <p:cNvCxnSpPr>
              <a:stCxn id="249" idx="7"/>
            </p:cNvCxnSpPr>
            <p:nvPr/>
          </p:nvCxnSpPr>
          <p:spPr bwMode="auto">
            <a:xfrm>
              <a:off x="3321724" y="3648192"/>
              <a:ext cx="480989" cy="4162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0" name="Lige forbindelse 239"/>
            <p:cNvCxnSpPr>
              <a:stCxn id="241" idx="5"/>
              <a:endCxn id="243" idx="3"/>
            </p:cNvCxnSpPr>
            <p:nvPr/>
          </p:nvCxnSpPr>
          <p:spPr bwMode="auto">
            <a:xfrm>
              <a:off x="4084422" y="3028314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1" name="Ellipse 240"/>
            <p:cNvSpPr/>
            <p:nvPr/>
          </p:nvSpPr>
          <p:spPr bwMode="auto">
            <a:xfrm>
              <a:off x="3961497" y="290538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42" name="Ellipse 241"/>
            <p:cNvSpPr/>
            <p:nvPr/>
          </p:nvSpPr>
          <p:spPr bwMode="auto">
            <a:xfrm flipV="1">
              <a:off x="4405501" y="29053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43" name="Ellipse 242"/>
            <p:cNvSpPr/>
            <p:nvPr/>
          </p:nvSpPr>
          <p:spPr bwMode="auto">
            <a:xfrm flipV="1">
              <a:off x="4183436" y="35252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44" name="Lige forbindelse 243"/>
            <p:cNvCxnSpPr>
              <a:stCxn id="243" idx="4"/>
              <a:endCxn id="242" idx="1"/>
            </p:cNvCxnSpPr>
            <p:nvPr/>
          </p:nvCxnSpPr>
          <p:spPr bwMode="auto">
            <a:xfrm flipV="1">
              <a:off x="4255444" y="3028314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Lige forbindelse 244"/>
            <p:cNvCxnSpPr>
              <a:stCxn id="243" idx="1"/>
            </p:cNvCxnSpPr>
            <p:nvPr/>
          </p:nvCxnSpPr>
          <p:spPr bwMode="auto">
            <a:xfrm flipH="1">
              <a:off x="3904547" y="3648192"/>
              <a:ext cx="299980" cy="3951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Lige forbindelse 245"/>
            <p:cNvCxnSpPr>
              <a:stCxn id="247" idx="5"/>
              <a:endCxn id="249" idx="3"/>
            </p:cNvCxnSpPr>
            <p:nvPr/>
          </p:nvCxnSpPr>
          <p:spPr bwMode="auto">
            <a:xfrm>
              <a:off x="3099785" y="3028314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7" name="Ellipse 246"/>
            <p:cNvSpPr/>
            <p:nvPr/>
          </p:nvSpPr>
          <p:spPr bwMode="auto">
            <a:xfrm>
              <a:off x="2976860" y="290538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248" name="Ellipse 247"/>
            <p:cNvSpPr/>
            <p:nvPr/>
          </p:nvSpPr>
          <p:spPr bwMode="auto">
            <a:xfrm flipV="1">
              <a:off x="3420864" y="29053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249" name="Ellipse 248"/>
            <p:cNvSpPr/>
            <p:nvPr/>
          </p:nvSpPr>
          <p:spPr bwMode="auto">
            <a:xfrm flipV="1">
              <a:off x="3198799" y="3525267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cxnSp>
          <p:nvCxnSpPr>
            <p:cNvPr id="250" name="Lige forbindelse 249"/>
            <p:cNvCxnSpPr>
              <a:stCxn id="249" idx="4"/>
              <a:endCxn id="248" idx="1"/>
            </p:cNvCxnSpPr>
            <p:nvPr/>
          </p:nvCxnSpPr>
          <p:spPr bwMode="auto">
            <a:xfrm flipV="1">
              <a:off x="3270807" y="3028314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1" name="Ellipse 250"/>
            <p:cNvSpPr/>
            <p:nvPr/>
          </p:nvSpPr>
          <p:spPr bwMode="auto">
            <a:xfrm flipV="1">
              <a:off x="4567995" y="230552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52" name="Lige forbindelse 251"/>
            <p:cNvCxnSpPr>
              <a:stCxn id="242" idx="5"/>
              <a:endCxn id="251" idx="1"/>
            </p:cNvCxnSpPr>
            <p:nvPr/>
          </p:nvCxnSpPr>
          <p:spPr bwMode="auto">
            <a:xfrm flipV="1">
              <a:off x="4528426" y="2428448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3" name="Lige forbindelse 252"/>
            <p:cNvCxnSpPr>
              <a:stCxn id="254" idx="5"/>
              <a:endCxn id="242" idx="3"/>
            </p:cNvCxnSpPr>
            <p:nvPr/>
          </p:nvCxnSpPr>
          <p:spPr bwMode="auto">
            <a:xfrm>
              <a:off x="4405501" y="2448268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4" name="Ellipse 253"/>
            <p:cNvSpPr/>
            <p:nvPr/>
          </p:nvSpPr>
          <p:spPr bwMode="auto">
            <a:xfrm>
              <a:off x="4282576" y="232534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55" name="Ellipse 254"/>
            <p:cNvSpPr/>
            <p:nvPr/>
          </p:nvSpPr>
          <p:spPr bwMode="auto">
            <a:xfrm flipV="1">
              <a:off x="4103374" y="230747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56" name="Lige forbindelse 255"/>
            <p:cNvCxnSpPr>
              <a:endCxn id="255" idx="1"/>
            </p:cNvCxnSpPr>
            <p:nvPr/>
          </p:nvCxnSpPr>
          <p:spPr bwMode="auto">
            <a:xfrm flipV="1">
              <a:off x="4063805" y="2430398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7" name="Lige forbindelse 256"/>
            <p:cNvCxnSpPr>
              <a:stCxn id="258" idx="5"/>
            </p:cNvCxnSpPr>
            <p:nvPr/>
          </p:nvCxnSpPr>
          <p:spPr bwMode="auto">
            <a:xfrm>
              <a:off x="3940880" y="2450218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8" name="Ellipse 257"/>
            <p:cNvSpPr/>
            <p:nvPr/>
          </p:nvSpPr>
          <p:spPr bwMode="auto">
            <a:xfrm>
              <a:off x="3817955" y="232729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59" name="Ellipse 258"/>
            <p:cNvSpPr/>
            <p:nvPr/>
          </p:nvSpPr>
          <p:spPr bwMode="auto">
            <a:xfrm flipV="1">
              <a:off x="3588194" y="231869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60" name="Lige forbindelse 259"/>
            <p:cNvCxnSpPr>
              <a:endCxn id="259" idx="1"/>
            </p:cNvCxnSpPr>
            <p:nvPr/>
          </p:nvCxnSpPr>
          <p:spPr bwMode="auto">
            <a:xfrm flipV="1">
              <a:off x="3548625" y="2441617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1" name="Lige forbindelse 260"/>
            <p:cNvCxnSpPr>
              <a:stCxn id="262" idx="5"/>
            </p:cNvCxnSpPr>
            <p:nvPr/>
          </p:nvCxnSpPr>
          <p:spPr bwMode="auto">
            <a:xfrm>
              <a:off x="3425700" y="2461437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2" name="Ellipse 261"/>
            <p:cNvSpPr/>
            <p:nvPr/>
          </p:nvSpPr>
          <p:spPr bwMode="auto">
            <a:xfrm>
              <a:off x="3302775" y="2338512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63" name="Ellipse 262"/>
            <p:cNvSpPr/>
            <p:nvPr/>
          </p:nvSpPr>
          <p:spPr bwMode="auto">
            <a:xfrm flipV="1">
              <a:off x="3110879" y="23184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64" name="Lige forbindelse 263"/>
            <p:cNvCxnSpPr>
              <a:endCxn id="263" idx="1"/>
            </p:cNvCxnSpPr>
            <p:nvPr/>
          </p:nvCxnSpPr>
          <p:spPr bwMode="auto">
            <a:xfrm flipV="1">
              <a:off x="3071310" y="2441396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5" name="Lige forbindelse 264"/>
            <p:cNvCxnSpPr>
              <a:stCxn id="266" idx="5"/>
            </p:cNvCxnSpPr>
            <p:nvPr/>
          </p:nvCxnSpPr>
          <p:spPr bwMode="auto">
            <a:xfrm>
              <a:off x="2948385" y="2461216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" name="Ellipse 265"/>
            <p:cNvSpPr/>
            <p:nvPr/>
          </p:nvSpPr>
          <p:spPr bwMode="auto">
            <a:xfrm>
              <a:off x="2825460" y="2338291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267" name="Gruppe 266"/>
          <p:cNvGrpSpPr/>
          <p:nvPr/>
        </p:nvGrpSpPr>
        <p:grpSpPr>
          <a:xfrm>
            <a:off x="7844974" y="1129908"/>
            <a:ext cx="1886551" cy="1758879"/>
            <a:chOff x="2825460" y="2305523"/>
            <a:chExt cx="1886551" cy="1758879"/>
          </a:xfrm>
        </p:grpSpPr>
        <p:cxnSp>
          <p:nvCxnSpPr>
            <p:cNvPr id="268" name="Lige forbindelse 267"/>
            <p:cNvCxnSpPr>
              <a:stCxn id="278" idx="7"/>
            </p:cNvCxnSpPr>
            <p:nvPr/>
          </p:nvCxnSpPr>
          <p:spPr bwMode="auto">
            <a:xfrm>
              <a:off x="3321724" y="3648192"/>
              <a:ext cx="480989" cy="4162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9" name="Lige forbindelse 268"/>
            <p:cNvCxnSpPr>
              <a:stCxn id="270" idx="5"/>
              <a:endCxn id="272" idx="3"/>
            </p:cNvCxnSpPr>
            <p:nvPr/>
          </p:nvCxnSpPr>
          <p:spPr bwMode="auto">
            <a:xfrm>
              <a:off x="4084422" y="3028314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0" name="Ellipse 269"/>
            <p:cNvSpPr/>
            <p:nvPr/>
          </p:nvSpPr>
          <p:spPr bwMode="auto">
            <a:xfrm>
              <a:off x="3961497" y="290538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71" name="Ellipse 270"/>
            <p:cNvSpPr/>
            <p:nvPr/>
          </p:nvSpPr>
          <p:spPr bwMode="auto">
            <a:xfrm flipV="1">
              <a:off x="4405501" y="29053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72" name="Ellipse 271"/>
            <p:cNvSpPr/>
            <p:nvPr/>
          </p:nvSpPr>
          <p:spPr bwMode="auto">
            <a:xfrm flipV="1">
              <a:off x="4183436" y="35252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73" name="Lige forbindelse 272"/>
            <p:cNvCxnSpPr>
              <a:stCxn id="272" idx="4"/>
              <a:endCxn id="271" idx="1"/>
            </p:cNvCxnSpPr>
            <p:nvPr/>
          </p:nvCxnSpPr>
          <p:spPr bwMode="auto">
            <a:xfrm flipV="1">
              <a:off x="4255444" y="3028314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4" name="Lige forbindelse 273"/>
            <p:cNvCxnSpPr>
              <a:stCxn id="272" idx="1"/>
            </p:cNvCxnSpPr>
            <p:nvPr/>
          </p:nvCxnSpPr>
          <p:spPr bwMode="auto">
            <a:xfrm flipH="1">
              <a:off x="3904547" y="3648192"/>
              <a:ext cx="299980" cy="3951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5" name="Lige forbindelse 274"/>
            <p:cNvCxnSpPr>
              <a:stCxn id="276" idx="5"/>
              <a:endCxn id="278" idx="3"/>
            </p:cNvCxnSpPr>
            <p:nvPr/>
          </p:nvCxnSpPr>
          <p:spPr bwMode="auto">
            <a:xfrm>
              <a:off x="3099785" y="3028314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6" name="Ellipse 275"/>
            <p:cNvSpPr/>
            <p:nvPr/>
          </p:nvSpPr>
          <p:spPr bwMode="auto">
            <a:xfrm>
              <a:off x="2976860" y="290538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277" name="Ellipse 276"/>
            <p:cNvSpPr/>
            <p:nvPr/>
          </p:nvSpPr>
          <p:spPr bwMode="auto">
            <a:xfrm flipV="1">
              <a:off x="3420864" y="29053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278" name="Ellipse 277"/>
            <p:cNvSpPr/>
            <p:nvPr/>
          </p:nvSpPr>
          <p:spPr bwMode="auto">
            <a:xfrm flipV="1">
              <a:off x="3198799" y="3525267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cxnSp>
          <p:nvCxnSpPr>
            <p:cNvPr id="279" name="Lige forbindelse 278"/>
            <p:cNvCxnSpPr>
              <a:stCxn id="278" idx="4"/>
              <a:endCxn id="277" idx="1"/>
            </p:cNvCxnSpPr>
            <p:nvPr/>
          </p:nvCxnSpPr>
          <p:spPr bwMode="auto">
            <a:xfrm flipV="1">
              <a:off x="3270807" y="3028314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0" name="Ellipse 279"/>
            <p:cNvSpPr/>
            <p:nvPr/>
          </p:nvSpPr>
          <p:spPr bwMode="auto">
            <a:xfrm flipV="1">
              <a:off x="4567995" y="230552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81" name="Lige forbindelse 280"/>
            <p:cNvCxnSpPr>
              <a:stCxn id="271" idx="5"/>
              <a:endCxn id="280" idx="1"/>
            </p:cNvCxnSpPr>
            <p:nvPr/>
          </p:nvCxnSpPr>
          <p:spPr bwMode="auto">
            <a:xfrm flipV="1">
              <a:off x="4528426" y="2428448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2" name="Lige forbindelse 281"/>
            <p:cNvCxnSpPr>
              <a:stCxn id="283" idx="5"/>
              <a:endCxn id="271" idx="3"/>
            </p:cNvCxnSpPr>
            <p:nvPr/>
          </p:nvCxnSpPr>
          <p:spPr bwMode="auto">
            <a:xfrm>
              <a:off x="4405501" y="2448268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3" name="Ellipse 282"/>
            <p:cNvSpPr/>
            <p:nvPr/>
          </p:nvSpPr>
          <p:spPr bwMode="auto">
            <a:xfrm>
              <a:off x="4282576" y="232534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84" name="Ellipse 283"/>
            <p:cNvSpPr/>
            <p:nvPr/>
          </p:nvSpPr>
          <p:spPr bwMode="auto">
            <a:xfrm flipV="1">
              <a:off x="4103374" y="230747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85" name="Lige forbindelse 284"/>
            <p:cNvCxnSpPr>
              <a:endCxn id="284" idx="1"/>
            </p:cNvCxnSpPr>
            <p:nvPr/>
          </p:nvCxnSpPr>
          <p:spPr bwMode="auto">
            <a:xfrm flipV="1">
              <a:off x="4063805" y="2430398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6" name="Lige forbindelse 285"/>
            <p:cNvCxnSpPr>
              <a:stCxn id="287" idx="5"/>
            </p:cNvCxnSpPr>
            <p:nvPr/>
          </p:nvCxnSpPr>
          <p:spPr bwMode="auto">
            <a:xfrm>
              <a:off x="3940880" y="2450218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" name="Ellipse 286"/>
            <p:cNvSpPr/>
            <p:nvPr/>
          </p:nvSpPr>
          <p:spPr bwMode="auto">
            <a:xfrm>
              <a:off x="3817955" y="232729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88" name="Ellipse 287"/>
            <p:cNvSpPr/>
            <p:nvPr/>
          </p:nvSpPr>
          <p:spPr bwMode="auto">
            <a:xfrm flipV="1">
              <a:off x="3588194" y="231869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89" name="Lige forbindelse 288"/>
            <p:cNvCxnSpPr>
              <a:endCxn id="288" idx="1"/>
            </p:cNvCxnSpPr>
            <p:nvPr/>
          </p:nvCxnSpPr>
          <p:spPr bwMode="auto">
            <a:xfrm flipV="1">
              <a:off x="3548625" y="2441617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0" name="Lige forbindelse 289"/>
            <p:cNvCxnSpPr>
              <a:stCxn id="291" idx="5"/>
            </p:cNvCxnSpPr>
            <p:nvPr/>
          </p:nvCxnSpPr>
          <p:spPr bwMode="auto">
            <a:xfrm>
              <a:off x="3425700" y="2461437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1" name="Ellipse 290"/>
            <p:cNvSpPr/>
            <p:nvPr/>
          </p:nvSpPr>
          <p:spPr bwMode="auto">
            <a:xfrm>
              <a:off x="3302775" y="2338512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92" name="Ellipse 291"/>
            <p:cNvSpPr/>
            <p:nvPr/>
          </p:nvSpPr>
          <p:spPr bwMode="auto">
            <a:xfrm flipV="1">
              <a:off x="3110879" y="23184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293" name="Lige forbindelse 292"/>
            <p:cNvCxnSpPr>
              <a:endCxn id="292" idx="1"/>
            </p:cNvCxnSpPr>
            <p:nvPr/>
          </p:nvCxnSpPr>
          <p:spPr bwMode="auto">
            <a:xfrm flipV="1">
              <a:off x="3071310" y="2441396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" name="Lige forbindelse 293"/>
            <p:cNvCxnSpPr>
              <a:stCxn id="295" idx="5"/>
            </p:cNvCxnSpPr>
            <p:nvPr/>
          </p:nvCxnSpPr>
          <p:spPr bwMode="auto">
            <a:xfrm>
              <a:off x="2948385" y="2461216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5" name="Ellipse 294"/>
            <p:cNvSpPr/>
            <p:nvPr/>
          </p:nvSpPr>
          <p:spPr bwMode="auto">
            <a:xfrm>
              <a:off x="2825460" y="2338291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296" name="Gruppe 295"/>
          <p:cNvGrpSpPr/>
          <p:nvPr/>
        </p:nvGrpSpPr>
        <p:grpSpPr>
          <a:xfrm>
            <a:off x="9975074" y="1138651"/>
            <a:ext cx="1886551" cy="1758879"/>
            <a:chOff x="2825460" y="2305523"/>
            <a:chExt cx="1886551" cy="1758879"/>
          </a:xfrm>
        </p:grpSpPr>
        <p:cxnSp>
          <p:nvCxnSpPr>
            <p:cNvPr id="297" name="Lige forbindelse 296"/>
            <p:cNvCxnSpPr>
              <a:stCxn id="307" idx="7"/>
            </p:cNvCxnSpPr>
            <p:nvPr/>
          </p:nvCxnSpPr>
          <p:spPr bwMode="auto">
            <a:xfrm>
              <a:off x="3321724" y="3648192"/>
              <a:ext cx="480989" cy="4162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8" name="Lige forbindelse 297"/>
            <p:cNvCxnSpPr>
              <a:stCxn id="299" idx="5"/>
              <a:endCxn id="301" idx="3"/>
            </p:cNvCxnSpPr>
            <p:nvPr/>
          </p:nvCxnSpPr>
          <p:spPr bwMode="auto">
            <a:xfrm>
              <a:off x="4084422" y="3028314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9" name="Ellipse 298"/>
            <p:cNvSpPr/>
            <p:nvPr/>
          </p:nvSpPr>
          <p:spPr bwMode="auto">
            <a:xfrm>
              <a:off x="3961497" y="290538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00" name="Ellipse 299"/>
            <p:cNvSpPr/>
            <p:nvPr/>
          </p:nvSpPr>
          <p:spPr bwMode="auto">
            <a:xfrm flipV="1">
              <a:off x="4405501" y="29053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01" name="Ellipse 300"/>
            <p:cNvSpPr/>
            <p:nvPr/>
          </p:nvSpPr>
          <p:spPr bwMode="auto">
            <a:xfrm flipV="1">
              <a:off x="4183436" y="3525267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02" name="Lige forbindelse 301"/>
            <p:cNvCxnSpPr>
              <a:stCxn id="301" idx="4"/>
              <a:endCxn id="300" idx="1"/>
            </p:cNvCxnSpPr>
            <p:nvPr/>
          </p:nvCxnSpPr>
          <p:spPr bwMode="auto">
            <a:xfrm flipV="1">
              <a:off x="4255444" y="3028314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3" name="Lige forbindelse 302"/>
            <p:cNvCxnSpPr>
              <a:stCxn id="301" idx="1"/>
            </p:cNvCxnSpPr>
            <p:nvPr/>
          </p:nvCxnSpPr>
          <p:spPr bwMode="auto">
            <a:xfrm flipH="1">
              <a:off x="3904547" y="3648192"/>
              <a:ext cx="299980" cy="3951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4" name="Lige forbindelse 303"/>
            <p:cNvCxnSpPr>
              <a:stCxn id="305" idx="5"/>
              <a:endCxn id="307" idx="3"/>
            </p:cNvCxnSpPr>
            <p:nvPr/>
          </p:nvCxnSpPr>
          <p:spPr bwMode="auto">
            <a:xfrm>
              <a:off x="3099785" y="3028314"/>
              <a:ext cx="120105" cy="518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5" name="Ellipse 304"/>
            <p:cNvSpPr/>
            <p:nvPr/>
          </p:nvSpPr>
          <p:spPr bwMode="auto">
            <a:xfrm>
              <a:off x="2976860" y="2905389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306" name="Ellipse 305"/>
            <p:cNvSpPr/>
            <p:nvPr/>
          </p:nvSpPr>
          <p:spPr bwMode="auto">
            <a:xfrm flipV="1">
              <a:off x="3420864" y="2905389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sp>
          <p:nvSpPr>
            <p:cNvPr id="307" name="Ellipse 306"/>
            <p:cNvSpPr/>
            <p:nvPr/>
          </p:nvSpPr>
          <p:spPr bwMode="auto">
            <a:xfrm flipV="1">
              <a:off x="3198799" y="3525267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a-DK"/>
            </a:p>
          </p:txBody>
        </p:sp>
        <p:cxnSp>
          <p:nvCxnSpPr>
            <p:cNvPr id="308" name="Lige forbindelse 307"/>
            <p:cNvCxnSpPr>
              <a:stCxn id="307" idx="4"/>
              <a:endCxn id="306" idx="1"/>
            </p:cNvCxnSpPr>
            <p:nvPr/>
          </p:nvCxnSpPr>
          <p:spPr bwMode="auto">
            <a:xfrm flipV="1">
              <a:off x="3270807" y="3028314"/>
              <a:ext cx="171148" cy="496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9" name="Ellipse 308"/>
            <p:cNvSpPr/>
            <p:nvPr/>
          </p:nvSpPr>
          <p:spPr bwMode="auto">
            <a:xfrm flipV="1">
              <a:off x="4567995" y="230552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10" name="Lige forbindelse 309"/>
            <p:cNvCxnSpPr>
              <a:stCxn id="300" idx="5"/>
              <a:endCxn id="309" idx="1"/>
            </p:cNvCxnSpPr>
            <p:nvPr/>
          </p:nvCxnSpPr>
          <p:spPr bwMode="auto">
            <a:xfrm flipV="1">
              <a:off x="4528426" y="2428448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1" name="Lige forbindelse 310"/>
            <p:cNvCxnSpPr>
              <a:stCxn id="312" idx="5"/>
              <a:endCxn id="300" idx="3"/>
            </p:cNvCxnSpPr>
            <p:nvPr/>
          </p:nvCxnSpPr>
          <p:spPr bwMode="auto">
            <a:xfrm>
              <a:off x="4405501" y="2448268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2" name="Ellipse 311"/>
            <p:cNvSpPr/>
            <p:nvPr/>
          </p:nvSpPr>
          <p:spPr bwMode="auto">
            <a:xfrm>
              <a:off x="4282576" y="232534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13" name="Ellipse 312"/>
            <p:cNvSpPr/>
            <p:nvPr/>
          </p:nvSpPr>
          <p:spPr bwMode="auto">
            <a:xfrm flipV="1">
              <a:off x="4103374" y="2307473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14" name="Lige forbindelse 313"/>
            <p:cNvCxnSpPr>
              <a:endCxn id="313" idx="1"/>
            </p:cNvCxnSpPr>
            <p:nvPr/>
          </p:nvCxnSpPr>
          <p:spPr bwMode="auto">
            <a:xfrm flipV="1">
              <a:off x="4063805" y="2430398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5" name="Lige forbindelse 314"/>
            <p:cNvCxnSpPr>
              <a:stCxn id="316" idx="5"/>
            </p:cNvCxnSpPr>
            <p:nvPr/>
          </p:nvCxnSpPr>
          <p:spPr bwMode="auto">
            <a:xfrm>
              <a:off x="3940880" y="2450218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6" name="Ellipse 315"/>
            <p:cNvSpPr/>
            <p:nvPr/>
          </p:nvSpPr>
          <p:spPr bwMode="auto">
            <a:xfrm>
              <a:off x="3817955" y="2327293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17" name="Ellipse 316"/>
            <p:cNvSpPr/>
            <p:nvPr/>
          </p:nvSpPr>
          <p:spPr bwMode="auto">
            <a:xfrm flipV="1">
              <a:off x="3588194" y="2318692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18" name="Lige forbindelse 317"/>
            <p:cNvCxnSpPr>
              <a:endCxn id="317" idx="1"/>
            </p:cNvCxnSpPr>
            <p:nvPr/>
          </p:nvCxnSpPr>
          <p:spPr bwMode="auto">
            <a:xfrm flipV="1">
              <a:off x="3548625" y="2441617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9" name="Lige forbindelse 318"/>
            <p:cNvCxnSpPr>
              <a:stCxn id="320" idx="5"/>
            </p:cNvCxnSpPr>
            <p:nvPr/>
          </p:nvCxnSpPr>
          <p:spPr bwMode="auto">
            <a:xfrm>
              <a:off x="3425700" y="2461437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0" name="Ellipse 319"/>
            <p:cNvSpPr/>
            <p:nvPr/>
          </p:nvSpPr>
          <p:spPr bwMode="auto">
            <a:xfrm>
              <a:off x="3302775" y="2338512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21" name="Ellipse 320"/>
            <p:cNvSpPr/>
            <p:nvPr/>
          </p:nvSpPr>
          <p:spPr bwMode="auto">
            <a:xfrm flipV="1">
              <a:off x="3110879" y="2318471"/>
              <a:ext cx="144016" cy="144016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cxnSp>
          <p:nvCxnSpPr>
            <p:cNvPr id="322" name="Lige forbindelse 321"/>
            <p:cNvCxnSpPr>
              <a:endCxn id="321" idx="1"/>
            </p:cNvCxnSpPr>
            <p:nvPr/>
          </p:nvCxnSpPr>
          <p:spPr bwMode="auto">
            <a:xfrm flipV="1">
              <a:off x="3071310" y="2441396"/>
              <a:ext cx="60660" cy="49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3" name="Lige forbindelse 322"/>
            <p:cNvCxnSpPr>
              <a:stCxn id="324" idx="5"/>
            </p:cNvCxnSpPr>
            <p:nvPr/>
          </p:nvCxnSpPr>
          <p:spPr bwMode="auto">
            <a:xfrm>
              <a:off x="2948385" y="2461216"/>
              <a:ext cx="21091" cy="478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4" name="Ellipse 323"/>
            <p:cNvSpPr/>
            <p:nvPr/>
          </p:nvSpPr>
          <p:spPr bwMode="auto">
            <a:xfrm>
              <a:off x="2825460" y="2338291"/>
              <a:ext cx="144016" cy="144016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sp>
        <p:nvSpPr>
          <p:cNvPr id="7" name="Tekstfelt 6"/>
          <p:cNvSpPr txBox="1"/>
          <p:nvPr/>
        </p:nvSpPr>
        <p:spPr>
          <a:xfrm>
            <a:off x="8311741" y="3860826"/>
            <a:ext cx="123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" dirty="0" smtClean="0"/>
              <a:t>Barnebarn</a:t>
            </a:r>
            <a:endParaRPr lang="da-DK" sz="1800" dirty="0"/>
          </a:p>
        </p:txBody>
      </p:sp>
      <p:sp>
        <p:nvSpPr>
          <p:cNvPr id="325" name="Rektangel 324"/>
          <p:cNvSpPr/>
          <p:nvPr/>
        </p:nvSpPr>
        <p:spPr bwMode="auto">
          <a:xfrm>
            <a:off x="5782685" y="968038"/>
            <a:ext cx="6078940" cy="332355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 w="1587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3845975" y="4291588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Mappestruktur på computer</a:t>
            </a: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3864025" y="4774344"/>
            <a:ext cx="7507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Database (nu forældet, men svært at flytte indholdet)</a:t>
            </a:r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8" y="1247508"/>
            <a:ext cx="2217280" cy="4254378"/>
          </a:xfrm>
          <a:prstGeom prst="rect">
            <a:avLst/>
          </a:prstGeom>
        </p:spPr>
      </p:pic>
      <p:sp>
        <p:nvSpPr>
          <p:cNvPr id="141" name="Tekstfelt 140"/>
          <p:cNvSpPr txBox="1"/>
          <p:nvPr/>
        </p:nvSpPr>
        <p:spPr>
          <a:xfrm>
            <a:off x="3838938" y="5279263"/>
            <a:ext cx="4221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Opgaven gøres overkommelig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4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5" grpId="0" animBg="1"/>
      <p:bldP spid="3" grpId="0"/>
      <p:bldP spid="9" grpId="0"/>
      <p:bldP spid="1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5265" y="329506"/>
            <a:ext cx="10390716" cy="601662"/>
          </a:xfrm>
        </p:spPr>
        <p:txBody>
          <a:bodyPr/>
          <a:lstStyle/>
          <a:p>
            <a:r>
              <a:rPr lang="da-DK" dirty="0" smtClean="0"/>
              <a:t>Tre generationer med vægt på deres byer og deres samtid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7841-C74A-4883-83EA-F45B8D0C0BA3}" type="slidenum">
              <a:rPr lang="da-DK" altLang="da-DK" smtClean="0"/>
              <a:pPr/>
              <a:t>4</a:t>
            </a:fld>
            <a:endParaRPr lang="da-DK" alt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55" y="1196752"/>
            <a:ext cx="8556347" cy="4283178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817091" y="4868779"/>
            <a:ext cx="182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Arbejdstitel: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5330444"/>
            <a:ext cx="3283050" cy="11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404664"/>
            <a:ext cx="4921455" cy="601662"/>
          </a:xfrm>
        </p:spPr>
        <p:txBody>
          <a:bodyPr/>
          <a:lstStyle/>
          <a:p>
            <a:r>
              <a:rPr lang="da-DK" dirty="0"/>
              <a:t>Fra Fredericia til resten af verden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1078748" y="1412776"/>
            <a:ext cx="4729220" cy="3888432"/>
          </a:xfrm>
        </p:spPr>
        <p:txBody>
          <a:bodyPr/>
          <a:lstStyle/>
          <a:p>
            <a:r>
              <a:rPr lang="da-DK" sz="2000" dirty="0" smtClean="0"/>
              <a:t>Tante </a:t>
            </a:r>
            <a:r>
              <a:rPr lang="da-DK" sz="2000" dirty="0"/>
              <a:t>Ane fra Bjergegade</a:t>
            </a:r>
          </a:p>
          <a:p>
            <a:r>
              <a:rPr lang="da-DK" sz="2000" dirty="0" smtClean="0"/>
              <a:t>Før </a:t>
            </a:r>
            <a:r>
              <a:rPr lang="da-DK" sz="2000" dirty="0"/>
              <a:t>og efter belejringen i 1849</a:t>
            </a:r>
          </a:p>
          <a:p>
            <a:r>
              <a:rPr lang="da-DK" sz="2000" dirty="0" smtClean="0"/>
              <a:t>De </a:t>
            </a:r>
            <a:r>
              <a:rPr lang="da-DK" sz="2000" dirty="0"/>
              <a:t>danske </a:t>
            </a:r>
            <a:r>
              <a:rPr lang="da-DK" sz="2000" dirty="0" err="1"/>
              <a:t>Vaabenbrødre</a:t>
            </a:r>
            <a:endParaRPr lang="da-DK" sz="2000" dirty="0"/>
          </a:p>
          <a:p>
            <a:r>
              <a:rPr lang="da-DK" sz="2000" dirty="0" smtClean="0"/>
              <a:t>Oldefars </a:t>
            </a:r>
            <a:r>
              <a:rPr lang="da-DK" sz="2000" dirty="0"/>
              <a:t>skæbne i Amerika</a:t>
            </a:r>
          </a:p>
          <a:p>
            <a:r>
              <a:rPr lang="da-DK" sz="2000" dirty="0" smtClean="0"/>
              <a:t>En </a:t>
            </a:r>
            <a:r>
              <a:rPr lang="da-DK" sz="2000" dirty="0"/>
              <a:t>familie af søfolk</a:t>
            </a:r>
          </a:p>
          <a:p>
            <a:r>
              <a:rPr lang="da-DK" sz="2000" dirty="0" smtClean="0"/>
              <a:t>Om </a:t>
            </a:r>
            <a:r>
              <a:rPr lang="da-DK" sz="2000" dirty="0"/>
              <a:t>navnene Thor og Thora</a:t>
            </a:r>
          </a:p>
          <a:p>
            <a:r>
              <a:rPr lang="da-DK" sz="2000" dirty="0" smtClean="0"/>
              <a:t>Petersen-brødrene </a:t>
            </a:r>
            <a:r>
              <a:rPr lang="da-DK" sz="2000" dirty="0"/>
              <a:t>udvandrer</a:t>
            </a:r>
          </a:p>
          <a:p>
            <a:r>
              <a:rPr lang="da-DK" sz="2000" dirty="0" smtClean="0"/>
              <a:t>Lokaliteter </a:t>
            </a:r>
            <a:r>
              <a:rPr lang="da-DK" sz="2000" dirty="0"/>
              <a:t>i Fredericia</a:t>
            </a:r>
          </a:p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7841-C74A-4883-83EA-F45B8D0C0BA3}" type="slidenum">
              <a:rPr lang="da-DK" altLang="da-DK" smtClean="0"/>
              <a:pPr/>
              <a:t>5</a:t>
            </a:fld>
            <a:endParaRPr lang="da-DK" alt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82052"/>
            <a:ext cx="4675982" cy="654988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82052"/>
            <a:ext cx="4603877" cy="65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2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416" y="548680"/>
            <a:ext cx="3732584" cy="601662"/>
          </a:xfrm>
        </p:spPr>
        <p:txBody>
          <a:bodyPr/>
          <a:lstStyle/>
          <a:p>
            <a:r>
              <a:rPr lang="da-DK" dirty="0"/>
              <a:t>Et familienetværk i Varde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81748" y="1378943"/>
            <a:ext cx="4087035" cy="4684713"/>
          </a:xfrm>
        </p:spPr>
        <p:txBody>
          <a:bodyPr/>
          <a:lstStyle/>
          <a:p>
            <a:r>
              <a:rPr lang="da-DK" sz="2000" dirty="0"/>
              <a:t>Frilageret</a:t>
            </a:r>
          </a:p>
          <a:p>
            <a:r>
              <a:rPr lang="da-DK" sz="2000" dirty="0"/>
              <a:t>Brøndgraveren</a:t>
            </a:r>
          </a:p>
          <a:p>
            <a:r>
              <a:rPr lang="da-DK" sz="2000" dirty="0"/>
              <a:t>En smed</a:t>
            </a:r>
          </a:p>
          <a:p>
            <a:r>
              <a:rPr lang="da-DK" sz="2000" dirty="0"/>
              <a:t>Fattiggårdsbestyreren</a:t>
            </a:r>
          </a:p>
          <a:p>
            <a:r>
              <a:rPr lang="da-DK" sz="2000" dirty="0"/>
              <a:t>En skomager</a:t>
            </a:r>
          </a:p>
          <a:p>
            <a:r>
              <a:rPr lang="da-DK" sz="2000" dirty="0"/>
              <a:t>Skrædderen i Nørre Nebel</a:t>
            </a:r>
          </a:p>
          <a:p>
            <a:r>
              <a:rPr lang="da-DK" sz="2000" dirty="0"/>
              <a:t>H.K. Hansens Restauration</a:t>
            </a:r>
          </a:p>
          <a:p>
            <a:r>
              <a:rPr lang="da-DK" sz="2000" dirty="0"/>
              <a:t>Hannes brødudsalg</a:t>
            </a:r>
          </a:p>
          <a:p>
            <a:r>
              <a:rPr lang="da-DK" sz="2000" dirty="0"/>
              <a:t>En maskinmester</a:t>
            </a:r>
          </a:p>
          <a:p>
            <a:r>
              <a:rPr lang="da-DK" sz="2000" dirty="0"/>
              <a:t>En marineminør</a:t>
            </a:r>
          </a:p>
          <a:p>
            <a:r>
              <a:rPr lang="da-DK" sz="2000" dirty="0"/>
              <a:t>Lokaliteter i Varde</a:t>
            </a:r>
          </a:p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0227-ED66-4617-BE38-4F74088E6AD2}" type="slidenum">
              <a:rPr lang="da-DK" altLang="da-DK" smtClean="0"/>
              <a:pPr/>
              <a:t>6</a:t>
            </a:fld>
            <a:endParaRPr lang="da-DK" alt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68" y="700119"/>
            <a:ext cx="6242864" cy="5847401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098" y="457364"/>
            <a:ext cx="6905030" cy="599597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4" y="535988"/>
            <a:ext cx="7004304" cy="5952744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9" y="444382"/>
            <a:ext cx="7460269" cy="600895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155" y="292299"/>
            <a:ext cx="771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7841-C74A-4883-83EA-F45B8D0C0BA3}" type="slidenum">
              <a:rPr lang="da-DK" altLang="da-DK" smtClean="0"/>
              <a:pPr/>
              <a:t>7</a:t>
            </a:fld>
            <a:endParaRPr lang="da-DK" altLang="da-DK"/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881748" y="431196"/>
            <a:ext cx="4782204" cy="595013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a-DK" dirty="0"/>
              <a:t>Fra Rudkøbing til Assens</a:t>
            </a:r>
          </a:p>
          <a:p>
            <a:pPr lvl="1"/>
            <a:r>
              <a:rPr lang="da-DK" sz="2000" dirty="0"/>
              <a:t>Et skomagerdynasti</a:t>
            </a:r>
          </a:p>
          <a:p>
            <a:pPr lvl="1"/>
            <a:r>
              <a:rPr lang="da-DK" sz="2000" dirty="0" smtClean="0"/>
              <a:t>Husene </a:t>
            </a:r>
            <a:r>
              <a:rPr lang="da-DK" sz="2000" dirty="0"/>
              <a:t>i </a:t>
            </a:r>
            <a:r>
              <a:rPr lang="da-DK" sz="2000" dirty="0" err="1"/>
              <a:t>Ladegaardsgade</a:t>
            </a:r>
            <a:endParaRPr lang="da-DK" sz="2000" dirty="0"/>
          </a:p>
          <a:p>
            <a:pPr lvl="1"/>
            <a:r>
              <a:rPr lang="da-DK" sz="2000" dirty="0"/>
              <a:t>Syngedreng i Vor Frue </a:t>
            </a:r>
            <a:r>
              <a:rPr lang="da-DK" sz="2000" dirty="0" smtClean="0"/>
              <a:t>Kirke</a:t>
            </a:r>
          </a:p>
          <a:p>
            <a:pPr lvl="1"/>
            <a:r>
              <a:rPr lang="da-DK" sz="2000" dirty="0" smtClean="0"/>
              <a:t>Postbud Olsen</a:t>
            </a:r>
            <a:endParaRPr lang="da-DK" sz="2000" dirty="0"/>
          </a:p>
          <a:p>
            <a:pPr lvl="0"/>
            <a:r>
              <a:rPr lang="da-DK" dirty="0" smtClean="0"/>
              <a:t>Thisted</a:t>
            </a:r>
            <a:endParaRPr lang="da-DK" dirty="0"/>
          </a:p>
          <a:p>
            <a:pPr lvl="1"/>
            <a:r>
              <a:rPr lang="da-DK" sz="2000" dirty="0"/>
              <a:t>Brandvagt</a:t>
            </a:r>
          </a:p>
          <a:p>
            <a:pPr lvl="1"/>
            <a:r>
              <a:rPr lang="da-DK" sz="2000" dirty="0"/>
              <a:t>Thisted omkring 1900</a:t>
            </a:r>
          </a:p>
          <a:p>
            <a:pPr lvl="1"/>
            <a:r>
              <a:rPr lang="da-DK" sz="2000" dirty="0"/>
              <a:t>Skæbner</a:t>
            </a:r>
          </a:p>
          <a:p>
            <a:pPr lvl="1"/>
            <a:r>
              <a:rPr lang="da-DK" sz="2000" dirty="0"/>
              <a:t>Hvad papiret ikke tåler…</a:t>
            </a:r>
          </a:p>
          <a:p>
            <a:pPr lvl="0"/>
            <a:r>
              <a:rPr lang="da-DK" dirty="0"/>
              <a:t>Fra København til Esbjerg</a:t>
            </a:r>
          </a:p>
          <a:p>
            <a:pPr lvl="1"/>
            <a:r>
              <a:rPr lang="da-DK" sz="2000" dirty="0"/>
              <a:t>Postkort fra hele verden</a:t>
            </a:r>
          </a:p>
          <a:p>
            <a:pPr lvl="1"/>
            <a:r>
              <a:rPr lang="da-DK" sz="2000" dirty="0"/>
              <a:t>1. maskinmester</a:t>
            </a:r>
          </a:p>
          <a:p>
            <a:pPr lvl="1"/>
            <a:r>
              <a:rPr lang="da-DK" sz="2000" dirty="0"/>
              <a:t>Danmark rundt i en lille Rover</a:t>
            </a:r>
          </a:p>
          <a:p>
            <a:pPr lvl="1"/>
            <a:r>
              <a:rPr lang="da-DK" sz="2000" dirty="0"/>
              <a:t>Kort lykke</a:t>
            </a:r>
          </a:p>
          <a:p>
            <a:endParaRPr lang="da-DK" sz="18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423" y="275928"/>
            <a:ext cx="4484065" cy="604867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28" y="275928"/>
            <a:ext cx="4099660" cy="6048672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777924"/>
            <a:ext cx="4640910" cy="481131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287180"/>
            <a:ext cx="4250958" cy="60374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120" y="275928"/>
            <a:ext cx="42964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altLang="da-DK" smtClean="0"/>
              <a:t>22. marts 2022</a:t>
            </a:r>
            <a:endParaRPr lang="da-DK" alt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2D6-C970-4D3C-A7F3-FD6F45975C98}" type="slidenum">
              <a:rPr lang="da-DK" altLang="da-DK" smtClean="0"/>
              <a:pPr/>
              <a:t>8</a:t>
            </a:fld>
            <a:endParaRPr lang="da-DK" altLang="da-DK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881748" y="247965"/>
            <a:ext cx="4782204" cy="277219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a-DK" dirty="0"/>
              <a:t>Hobro</a:t>
            </a:r>
          </a:p>
          <a:p>
            <a:pPr lvl="1"/>
            <a:r>
              <a:rPr lang="da-DK" sz="2000" dirty="0"/>
              <a:t>Lille købstad med stort opland</a:t>
            </a:r>
          </a:p>
          <a:p>
            <a:pPr lvl="1"/>
            <a:r>
              <a:rPr lang="da-DK" sz="2000" dirty="0"/>
              <a:t>Trådene samles</a:t>
            </a:r>
          </a:p>
          <a:p>
            <a:pPr lvl="1"/>
            <a:r>
              <a:rPr lang="da-DK" sz="2000" dirty="0"/>
              <a:t>Ambulancedagen</a:t>
            </a:r>
          </a:p>
          <a:p>
            <a:pPr lvl="1"/>
            <a:r>
              <a:rPr lang="da-DK" sz="2000" dirty="0"/>
              <a:t>Svendehjemmet</a:t>
            </a:r>
          </a:p>
          <a:p>
            <a:pPr lvl="1"/>
            <a:r>
              <a:rPr lang="da-DK" sz="2000" dirty="0"/>
              <a:t>Besættelsen</a:t>
            </a:r>
          </a:p>
          <a:p>
            <a:pPr lvl="1"/>
            <a:r>
              <a:rPr lang="da-DK" sz="2000" dirty="0" smtClean="0"/>
              <a:t>Efterkrigstiden</a:t>
            </a:r>
            <a:endParaRPr lang="da-DK" sz="2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47964"/>
            <a:ext cx="5400600" cy="303702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504033"/>
            <a:ext cx="4333512" cy="294434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15" y="3094027"/>
            <a:ext cx="4468269" cy="335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FB_2007">
  <a:themeElements>
    <a:clrScheme name="PFB_2007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PFB_200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PFB_2007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B_2007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B_2007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B_2007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B_2007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B_2007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B_2007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1" id="{A9862FFE-42E1-46C6-8FE6-1BC73E1CE7C1}" vid="{96E5B41B-B371-4E3B-A819-B50F63244FE1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PFB_PP_DK_bred_skabelon_2014</Template>
  <TotalTime>1596</TotalTime>
  <Words>227</Words>
  <Application>Microsoft Office PowerPoint</Application>
  <PresentationFormat>Widescreen</PresentationFormat>
  <Paragraphs>73</Paragraphs>
  <Slides>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PFB_2007</vt:lpstr>
      <vt:lpstr>Familiehistoriens opbevaring - også på lidt længere sigt</vt:lpstr>
      <vt:lpstr>Præsentation og overlevering</vt:lpstr>
      <vt:lpstr>Ikke så meget plads i en bog</vt:lpstr>
      <vt:lpstr>Tre generationer med vægt på deres byer og deres samtid</vt:lpstr>
      <vt:lpstr>Fra Fredericia til resten af verden</vt:lpstr>
      <vt:lpstr>Et familienetværk i Varde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Slægtsdata på bogform</dc:title>
  <dc:creator>Paul-Frederik Bach</dc:creator>
  <cp:lastModifiedBy>Paul-Frederik Bach</cp:lastModifiedBy>
  <cp:revision>58</cp:revision>
  <dcterms:created xsi:type="dcterms:W3CDTF">2022-03-22T21:22:01Z</dcterms:created>
  <dcterms:modified xsi:type="dcterms:W3CDTF">2022-03-29T06:41:47Z</dcterms:modified>
</cp:coreProperties>
</file>